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122" autoAdjust="0"/>
  </p:normalViewPr>
  <p:slideViewPr>
    <p:cSldViewPr>
      <p:cViewPr varScale="1">
        <p:scale>
          <a:sx n="65" d="100"/>
          <a:sy n="65" d="100"/>
        </p:scale>
        <p:origin x="-108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E2D1-3C75-4061-88D9-C035FCD42C8C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8852-0865-4384-860E-9D75F7994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E2D1-3C75-4061-88D9-C035FCD42C8C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8852-0865-4384-860E-9D75F7994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E2D1-3C75-4061-88D9-C035FCD42C8C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8852-0865-4384-860E-9D75F7994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E2D1-3C75-4061-88D9-C035FCD42C8C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8852-0865-4384-860E-9D75F7994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E2D1-3C75-4061-88D9-C035FCD42C8C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8852-0865-4384-860E-9D75F7994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E2D1-3C75-4061-88D9-C035FCD42C8C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8852-0865-4384-860E-9D75F7994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E2D1-3C75-4061-88D9-C035FCD42C8C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8852-0865-4384-860E-9D75F7994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E2D1-3C75-4061-88D9-C035FCD42C8C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8852-0865-4384-860E-9D75F7994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E2D1-3C75-4061-88D9-C035FCD42C8C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8852-0865-4384-860E-9D75F7994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E2D1-3C75-4061-88D9-C035FCD42C8C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8852-0865-4384-860E-9D75F7994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E2D1-3C75-4061-88D9-C035FCD42C8C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08852-0865-4384-860E-9D75F7994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3E2D1-3C75-4061-88D9-C035FCD42C8C}" type="datetimeFigureOut">
              <a:rPr lang="en-US" smtClean="0"/>
              <a:t>5/8/2011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08852-0865-4384-860E-9D75F7994B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D:\poze pt proiect-Lb Romana\ev_poza%20carte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Dreptunghi 4"/>
          <p:cNvSpPr/>
          <p:nvPr/>
        </p:nvSpPr>
        <p:spPr>
          <a:xfrm rot="20954782">
            <a:off x="1332427" y="2967335"/>
            <a:ext cx="77861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ATRIBUTUL PRONOMINAL</a:t>
            </a:r>
            <a:endParaRPr lang="ro-RO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ubstituent conținut 3" descr="carti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CasetăText 4"/>
          <p:cNvSpPr txBox="1"/>
          <p:nvPr/>
        </p:nvSpPr>
        <p:spPr>
          <a:xfrm>
            <a:off x="304800" y="1524000"/>
            <a:ext cx="853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Atributul</a:t>
            </a:r>
            <a:r>
              <a:rPr lang="en-US" sz="3600" b="1" dirty="0" smtClean="0">
                <a:solidFill>
                  <a:srgbClr val="FF0000"/>
                </a:solidFill>
              </a:rPr>
              <a:t> pronominal </a:t>
            </a:r>
            <a:r>
              <a:rPr lang="en-US" sz="3600" dirty="0" err="1" smtClean="0">
                <a:solidFill>
                  <a:srgbClr val="FF0000"/>
                </a:solidFill>
              </a:rPr>
              <a:t>este</a:t>
            </a:r>
            <a:r>
              <a:rPr lang="en-US" sz="3600" dirty="0" smtClean="0">
                <a:solidFill>
                  <a:srgbClr val="FF0000"/>
                </a:solidFill>
              </a:rPr>
              <a:t> de </a:t>
            </a:r>
            <a:r>
              <a:rPr lang="en-US" sz="3600" dirty="0" err="1" smtClean="0">
                <a:solidFill>
                  <a:srgbClr val="FF0000"/>
                </a:solidFill>
              </a:rPr>
              <a:t>mai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multe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feluri</a:t>
            </a:r>
            <a:r>
              <a:rPr lang="en-US" sz="3600" dirty="0" smtClean="0">
                <a:solidFill>
                  <a:srgbClr val="FF0000"/>
                </a:solidFill>
              </a:rPr>
              <a:t>:</a:t>
            </a:r>
          </a:p>
          <a:p>
            <a:pPr algn="ctr"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FF0000"/>
                </a:solidFill>
              </a:rPr>
              <a:t>genitival, </a:t>
            </a:r>
            <a:r>
              <a:rPr lang="en-US" sz="3600" dirty="0" err="1" smtClean="0">
                <a:solidFill>
                  <a:srgbClr val="FF0000"/>
                </a:solidFill>
              </a:rPr>
              <a:t>exprimat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prin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pronume</a:t>
            </a:r>
            <a:r>
              <a:rPr lang="en-US" sz="3600" dirty="0" smtClean="0">
                <a:solidFill>
                  <a:srgbClr val="FF0000"/>
                </a:solidFill>
              </a:rPr>
              <a:t> in </a:t>
            </a:r>
            <a:r>
              <a:rPr lang="en-US" sz="3600" dirty="0" err="1" smtClean="0">
                <a:solidFill>
                  <a:srgbClr val="FF0000"/>
                </a:solidFill>
              </a:rPr>
              <a:t>cazul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Genitiv</a:t>
            </a:r>
            <a:r>
              <a:rPr lang="en-US" sz="3600" dirty="0" smtClean="0">
                <a:solidFill>
                  <a:srgbClr val="FF0000"/>
                </a:solidFill>
              </a:rPr>
              <a:t>: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personal: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Suieram</a:t>
            </a:r>
            <a:r>
              <a:rPr lang="en-US" sz="3600" dirty="0" smtClean="0">
                <a:solidFill>
                  <a:srgbClr val="FF0000"/>
                </a:solidFill>
              </a:rPr>
              <a:t> l-a </a:t>
            </a:r>
            <a:r>
              <a:rPr lang="en-US" sz="3600" dirty="0" err="1" smtClean="0">
                <a:solidFill>
                  <a:srgbClr val="FF0000"/>
                </a:solidFill>
              </a:rPr>
              <a:t>ei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chemare</a:t>
            </a:r>
            <a:endParaRPr lang="en-US" sz="3600" dirty="0" smtClean="0">
              <a:solidFill>
                <a:srgbClr val="FF0000"/>
              </a:solidFill>
            </a:endParaRP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             </a:t>
            </a:r>
            <a:r>
              <a:rPr lang="en-US" sz="3600" b="1" dirty="0" err="1" smtClean="0">
                <a:solidFill>
                  <a:srgbClr val="FF0000"/>
                </a:solidFill>
              </a:rPr>
              <a:t>demonstartiv:</a:t>
            </a:r>
            <a:r>
              <a:rPr lang="en-US" sz="3600" dirty="0" err="1" smtClean="0">
                <a:solidFill>
                  <a:srgbClr val="FF0000"/>
                </a:solidFill>
              </a:rPr>
              <a:t>A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ascultat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sfatul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aceluia</a:t>
            </a:r>
            <a:r>
              <a:rPr lang="en-US" sz="3600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en-US" sz="3600" b="1" dirty="0" err="1" smtClean="0">
                <a:solidFill>
                  <a:srgbClr val="FF0000"/>
                </a:solidFill>
              </a:rPr>
              <a:t>posesiv:</a:t>
            </a:r>
            <a:r>
              <a:rPr lang="en-US" sz="3600" dirty="0" err="1" smtClean="0">
                <a:solidFill>
                  <a:srgbClr val="FF0000"/>
                </a:solidFill>
              </a:rPr>
              <a:t>Se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mira</a:t>
            </a:r>
            <a:r>
              <a:rPr lang="en-US" sz="3600" dirty="0" smtClean="0">
                <a:solidFill>
                  <a:srgbClr val="FF0000"/>
                </a:solidFill>
              </a:rPr>
              <a:t> de </a:t>
            </a:r>
            <a:r>
              <a:rPr lang="en-US" sz="3600" dirty="0" err="1" smtClean="0">
                <a:solidFill>
                  <a:srgbClr val="FF0000"/>
                </a:solidFill>
              </a:rPr>
              <a:t>harnicia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alor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nostri</a:t>
            </a:r>
            <a:r>
              <a:rPr lang="en-US" sz="3600" dirty="0" smtClean="0">
                <a:solidFill>
                  <a:srgbClr val="FF0000"/>
                </a:solidFill>
              </a:rPr>
              <a:t>.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ubstituent conținut 3" descr="cartea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CasetăText 5"/>
          <p:cNvSpPr txBox="1"/>
          <p:nvPr/>
        </p:nvSpPr>
        <p:spPr>
          <a:xfrm>
            <a:off x="228600" y="1447800"/>
            <a:ext cx="8686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3600" b="1" dirty="0" err="1" smtClean="0">
                <a:solidFill>
                  <a:srgbClr val="FF0000"/>
                </a:solidFill>
              </a:rPr>
              <a:t>Propozitional</a:t>
            </a:r>
            <a:r>
              <a:rPr lang="en-US" sz="3600" b="1" dirty="0" smtClean="0">
                <a:solidFill>
                  <a:srgbClr val="FF0000"/>
                </a:solidFill>
              </a:rPr>
              <a:t>, </a:t>
            </a:r>
            <a:r>
              <a:rPr lang="en-US" sz="3600" dirty="0" err="1" smtClean="0">
                <a:solidFill>
                  <a:srgbClr val="FF0000"/>
                </a:solidFill>
              </a:rPr>
              <a:t>exprimat</a:t>
            </a:r>
            <a:r>
              <a:rPr lang="en-US" sz="3600" dirty="0" smtClean="0">
                <a:solidFill>
                  <a:srgbClr val="FF0000"/>
                </a:solidFill>
              </a:rPr>
              <a:t>  </a:t>
            </a:r>
            <a:r>
              <a:rPr lang="en-US" sz="3600" dirty="0" err="1" smtClean="0">
                <a:solidFill>
                  <a:srgbClr val="FF0000"/>
                </a:solidFill>
              </a:rPr>
              <a:t>prin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pronume</a:t>
            </a:r>
            <a:r>
              <a:rPr lang="en-US" sz="3600" dirty="0" smtClean="0">
                <a:solidFill>
                  <a:srgbClr val="FF0000"/>
                </a:solidFill>
              </a:rPr>
              <a:t> cu </a:t>
            </a:r>
            <a:r>
              <a:rPr lang="en-US" sz="3600" dirty="0" err="1" smtClean="0">
                <a:solidFill>
                  <a:srgbClr val="FF0000"/>
                </a:solidFill>
              </a:rPr>
              <a:t>prepoitie</a:t>
            </a:r>
            <a:r>
              <a:rPr lang="en-US" sz="3600" dirty="0" smtClean="0">
                <a:solidFill>
                  <a:srgbClr val="FF0000"/>
                </a:solidFill>
              </a:rPr>
              <a:t> in </a:t>
            </a:r>
          </a:p>
          <a:p>
            <a:pPr algn="ctr"/>
            <a:r>
              <a:rPr lang="en-US" sz="3600" dirty="0" err="1" smtClean="0">
                <a:solidFill>
                  <a:srgbClr val="FF0000"/>
                </a:solidFill>
              </a:rPr>
              <a:t>cazul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Acuzativ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sau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Genitiv</a:t>
            </a:r>
            <a:r>
              <a:rPr lang="en-US" sz="3600" dirty="0" smtClean="0">
                <a:solidFill>
                  <a:srgbClr val="FF0000"/>
                </a:solidFill>
              </a:rPr>
              <a:t>:</a:t>
            </a:r>
          </a:p>
          <a:p>
            <a:pPr algn="ctr"/>
            <a:r>
              <a:rPr lang="en-US" sz="3600" b="1" dirty="0" err="1">
                <a:solidFill>
                  <a:srgbClr val="FF0000"/>
                </a:solidFill>
              </a:rPr>
              <a:t>p</a:t>
            </a:r>
            <a:r>
              <a:rPr lang="en-US" sz="3600" b="1" dirty="0" err="1" smtClean="0">
                <a:solidFill>
                  <a:srgbClr val="FF0000"/>
                </a:solidFill>
              </a:rPr>
              <a:t>ersonal:</a:t>
            </a:r>
            <a:r>
              <a:rPr lang="en-US" sz="3600" dirty="0" err="1" smtClean="0">
                <a:solidFill>
                  <a:srgbClr val="FF0000"/>
                </a:solidFill>
              </a:rPr>
              <a:t>Osteni</a:t>
            </a:r>
            <a:r>
              <a:rPr lang="en-US" sz="3600" dirty="0" smtClean="0">
                <a:solidFill>
                  <a:srgbClr val="FF0000"/>
                </a:solidFill>
              </a:rPr>
              <a:t> ca </a:t>
            </a:r>
            <a:r>
              <a:rPr lang="en-US" sz="3600" dirty="0" err="1" smtClean="0">
                <a:solidFill>
                  <a:srgbClr val="FF0000"/>
                </a:solidFill>
              </a:rPr>
              <a:t>noi</a:t>
            </a:r>
            <a:r>
              <a:rPr lang="en-US" sz="3600" dirty="0" smtClean="0">
                <a:solidFill>
                  <a:srgbClr val="FF0000"/>
                </a:solidFill>
              </a:rPr>
              <a:t> se </a:t>
            </a:r>
            <a:r>
              <a:rPr lang="en-US" sz="3600" dirty="0" err="1" smtClean="0">
                <a:solidFill>
                  <a:srgbClr val="FF0000"/>
                </a:solidFill>
              </a:rPr>
              <a:t>mai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gasesc</a:t>
            </a:r>
            <a:r>
              <a:rPr lang="en-US" sz="3600" dirty="0" smtClean="0">
                <a:solidFill>
                  <a:srgbClr val="FF0000"/>
                </a:solidFill>
              </a:rPr>
              <a:t>…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     </a:t>
            </a:r>
            <a:r>
              <a:rPr lang="en-US" sz="3600" b="1" dirty="0" err="1" smtClean="0">
                <a:solidFill>
                  <a:srgbClr val="FF0000"/>
                </a:solidFill>
              </a:rPr>
              <a:t>reflexiv:</a:t>
            </a:r>
            <a:r>
              <a:rPr lang="en-US" sz="3600" dirty="0" err="1" smtClean="0">
                <a:solidFill>
                  <a:srgbClr val="FF0000"/>
                </a:solidFill>
              </a:rPr>
              <a:t>Lauda</a:t>
            </a:r>
            <a:r>
              <a:rPr lang="en-US" sz="3600" dirty="0" smtClean="0">
                <a:solidFill>
                  <a:srgbClr val="FF0000"/>
                </a:solidFill>
              </a:rPr>
              <a:t> de sine nu </a:t>
            </a:r>
            <a:r>
              <a:rPr lang="en-US" sz="3600" dirty="0" err="1" smtClean="0">
                <a:solidFill>
                  <a:srgbClr val="FF0000"/>
                </a:solidFill>
              </a:rPr>
              <a:t>miroase</a:t>
            </a:r>
            <a:r>
              <a:rPr lang="en-US" sz="3600" dirty="0" smtClean="0">
                <a:solidFill>
                  <a:srgbClr val="FF0000"/>
                </a:solidFill>
              </a:rPr>
              <a:t> a </a:t>
            </a:r>
            <a:r>
              <a:rPr lang="en-US" sz="3600" dirty="0" err="1" smtClean="0">
                <a:solidFill>
                  <a:srgbClr val="FF0000"/>
                </a:solidFill>
              </a:rPr>
              <a:t>bine</a:t>
            </a:r>
            <a:r>
              <a:rPr lang="en-US" sz="3600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     </a:t>
            </a:r>
            <a:r>
              <a:rPr lang="en-US" sz="3600" b="1" dirty="0" err="1" smtClean="0">
                <a:solidFill>
                  <a:srgbClr val="FF0000"/>
                </a:solidFill>
              </a:rPr>
              <a:t>posesiv:</a:t>
            </a:r>
            <a:r>
              <a:rPr lang="en-US" sz="3600" dirty="0" err="1" smtClean="0">
                <a:solidFill>
                  <a:srgbClr val="FF0000"/>
                </a:solidFill>
              </a:rPr>
              <a:t>Glas</a:t>
            </a:r>
            <a:r>
              <a:rPr lang="en-US" sz="3600" dirty="0" smtClean="0">
                <a:solidFill>
                  <a:srgbClr val="FF0000"/>
                </a:solidFill>
              </a:rPr>
              <a:t> ca al </a:t>
            </a:r>
            <a:r>
              <a:rPr lang="en-US" sz="3600" dirty="0" err="1" smtClean="0">
                <a:solidFill>
                  <a:srgbClr val="FF0000"/>
                </a:solidFill>
              </a:rPr>
              <a:t>meu</a:t>
            </a:r>
            <a:r>
              <a:rPr lang="en-US" sz="3600" dirty="0" smtClean="0">
                <a:solidFill>
                  <a:srgbClr val="FF0000"/>
                </a:solidFill>
              </a:rPr>
              <a:t> nu se </a:t>
            </a:r>
            <a:r>
              <a:rPr lang="en-US" sz="3600" dirty="0" err="1" smtClean="0">
                <a:solidFill>
                  <a:srgbClr val="FF0000"/>
                </a:solidFill>
              </a:rPr>
              <a:t>afla</a:t>
            </a:r>
            <a:r>
              <a:rPr lang="en-US" sz="3600" dirty="0" smtClean="0">
                <a:solidFill>
                  <a:srgbClr val="FF0000"/>
                </a:solidFill>
              </a:rPr>
              <a:t> in </a:t>
            </a:r>
            <a:r>
              <a:rPr lang="en-US" sz="3600" dirty="0" err="1" smtClean="0">
                <a:solidFill>
                  <a:srgbClr val="FF0000"/>
                </a:solidFill>
              </a:rPr>
              <a:t>noua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hotare</a:t>
            </a:r>
            <a:r>
              <a:rPr lang="en-US" sz="3600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      </a:t>
            </a:r>
            <a:r>
              <a:rPr lang="en-US" sz="3600" b="1" dirty="0" err="1" smtClean="0">
                <a:solidFill>
                  <a:srgbClr val="FF0000"/>
                </a:solidFill>
              </a:rPr>
              <a:t>demonstrativ:</a:t>
            </a:r>
            <a:r>
              <a:rPr lang="en-US" sz="3600" dirty="0" err="1" smtClean="0">
                <a:solidFill>
                  <a:srgbClr val="FF0000"/>
                </a:solidFill>
              </a:rPr>
              <a:t>Lupta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impotriva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acestor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i</a:t>
            </a:r>
            <a:r>
              <a:rPr lang="en-US" sz="3600" dirty="0" smtClean="0">
                <a:solidFill>
                  <a:srgbClr val="FF0000"/>
                </a:solidFill>
              </a:rPr>
              <a:t>-a </a:t>
            </a:r>
            <a:r>
              <a:rPr lang="en-US" sz="3600" dirty="0" err="1" smtClean="0">
                <a:solidFill>
                  <a:srgbClr val="FF0000"/>
                </a:solidFill>
              </a:rPr>
              <a:t>secatuit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puterile</a:t>
            </a:r>
            <a:r>
              <a:rPr lang="en-US" sz="3600" dirty="0" smtClean="0">
                <a:solidFill>
                  <a:srgbClr val="FF0000"/>
                </a:solidFill>
              </a:rPr>
              <a:t>.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ubstituent conținut 3" descr="images[1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CasetăText 4"/>
          <p:cNvSpPr txBox="1"/>
          <p:nvPr/>
        </p:nvSpPr>
        <p:spPr>
          <a:xfrm>
            <a:off x="228600" y="914400"/>
            <a:ext cx="8610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3600" b="1" dirty="0" smtClean="0">
                <a:solidFill>
                  <a:srgbClr val="C00000"/>
                </a:solidFill>
              </a:rPr>
              <a:t>In </a:t>
            </a:r>
            <a:r>
              <a:rPr lang="en-US" sz="3600" b="1" dirty="0" err="1" smtClean="0">
                <a:solidFill>
                  <a:srgbClr val="C00000"/>
                </a:solidFill>
              </a:rPr>
              <a:t>cazul</a:t>
            </a:r>
            <a:r>
              <a:rPr lang="en-US" sz="3600" b="1" dirty="0" smtClean="0">
                <a:solidFill>
                  <a:srgbClr val="C00000"/>
                </a:solidFill>
              </a:rPr>
              <a:t> </a:t>
            </a:r>
            <a:r>
              <a:rPr lang="en-US" sz="3600" b="1" dirty="0" err="1" smtClean="0">
                <a:solidFill>
                  <a:srgbClr val="C00000"/>
                </a:solidFill>
              </a:rPr>
              <a:t>Dativ</a:t>
            </a:r>
            <a:r>
              <a:rPr lang="en-US" sz="3600" b="1" dirty="0" smtClean="0">
                <a:solidFill>
                  <a:srgbClr val="C00000"/>
                </a:solidFill>
              </a:rPr>
              <a:t> </a:t>
            </a:r>
            <a:r>
              <a:rPr lang="en-US" sz="3600" dirty="0" smtClean="0">
                <a:solidFill>
                  <a:srgbClr val="C00000"/>
                </a:solidFill>
              </a:rPr>
              <a:t>(</a:t>
            </a:r>
            <a:r>
              <a:rPr lang="en-US" sz="3600" dirty="0" err="1" smtClean="0">
                <a:solidFill>
                  <a:srgbClr val="C00000"/>
                </a:solidFill>
              </a:rPr>
              <a:t>dativ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C00000"/>
                </a:solidFill>
              </a:rPr>
              <a:t>posesiv</a:t>
            </a:r>
            <a:r>
              <a:rPr lang="en-US" sz="3600" dirty="0" smtClean="0">
                <a:solidFill>
                  <a:srgbClr val="C00000"/>
                </a:solidFill>
              </a:rPr>
              <a:t>), </a:t>
            </a:r>
            <a:r>
              <a:rPr lang="en-US" sz="3600" dirty="0" err="1" smtClean="0">
                <a:solidFill>
                  <a:srgbClr val="C00000"/>
                </a:solidFill>
              </a:rPr>
              <a:t>exprimat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C00000"/>
                </a:solidFill>
              </a:rPr>
              <a:t>prin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C00000"/>
                </a:solidFill>
              </a:rPr>
              <a:t>froma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C00000"/>
                </a:solidFill>
              </a:rPr>
              <a:t>neaccentuata</a:t>
            </a:r>
            <a:endParaRPr lang="en-US" sz="3600" b="1" dirty="0" smtClean="0">
              <a:solidFill>
                <a:srgbClr val="C00000"/>
              </a:solidFill>
            </a:endParaRPr>
          </a:p>
          <a:p>
            <a:pPr algn="ctr"/>
            <a:r>
              <a:rPr lang="en-US" sz="3600" dirty="0" smtClean="0">
                <a:solidFill>
                  <a:srgbClr val="C00000"/>
                </a:solidFill>
              </a:rPr>
              <a:t>de </a:t>
            </a:r>
            <a:r>
              <a:rPr lang="en-US" sz="3600" dirty="0" err="1" smtClean="0">
                <a:solidFill>
                  <a:srgbClr val="C00000"/>
                </a:solidFill>
              </a:rPr>
              <a:t>Dativ</a:t>
            </a:r>
            <a:r>
              <a:rPr lang="en-US" sz="3600" dirty="0" smtClean="0">
                <a:solidFill>
                  <a:srgbClr val="C00000"/>
                </a:solidFill>
              </a:rPr>
              <a:t> a </a:t>
            </a:r>
            <a:r>
              <a:rPr lang="en-US" sz="3600" dirty="0" err="1" smtClean="0">
                <a:solidFill>
                  <a:srgbClr val="C00000"/>
                </a:solidFill>
              </a:rPr>
              <a:t>pronumelui</a:t>
            </a:r>
            <a:r>
              <a:rPr lang="en-US" sz="3600" dirty="0" smtClean="0">
                <a:solidFill>
                  <a:srgbClr val="C00000"/>
                </a:solidFill>
              </a:rPr>
              <a:t>:</a:t>
            </a:r>
          </a:p>
          <a:p>
            <a:r>
              <a:rPr lang="en-US" sz="3600" b="1" dirty="0" smtClean="0">
                <a:solidFill>
                  <a:srgbClr val="C00000"/>
                </a:solidFill>
              </a:rPr>
              <a:t>          </a:t>
            </a:r>
            <a:r>
              <a:rPr lang="en-US" sz="3600" b="1" dirty="0" err="1" smtClean="0">
                <a:solidFill>
                  <a:srgbClr val="C00000"/>
                </a:solidFill>
              </a:rPr>
              <a:t>personal:</a:t>
            </a:r>
            <a:r>
              <a:rPr lang="en-US" sz="3600" dirty="0" err="1" smtClean="0">
                <a:solidFill>
                  <a:srgbClr val="C00000"/>
                </a:solidFill>
              </a:rPr>
              <a:t>Ochii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C00000"/>
                </a:solidFill>
              </a:rPr>
              <a:t>ei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C00000"/>
                </a:solidFill>
              </a:rPr>
              <a:t>albastri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C00000"/>
                </a:solidFill>
              </a:rPr>
              <a:t>clipira</a:t>
            </a:r>
            <a:r>
              <a:rPr lang="en-US" sz="3600" dirty="0" smtClean="0">
                <a:solidFill>
                  <a:srgbClr val="C00000"/>
                </a:solidFill>
              </a:rPr>
              <a:t> sub </a:t>
            </a:r>
            <a:r>
              <a:rPr lang="en-US" sz="3600" dirty="0" err="1" smtClean="0">
                <a:solidFill>
                  <a:srgbClr val="C00000"/>
                </a:solidFill>
              </a:rPr>
              <a:t>lungile</a:t>
            </a:r>
            <a:r>
              <a:rPr lang="en-US" sz="3600" dirty="0" smtClean="0">
                <a:solidFill>
                  <a:srgbClr val="C00000"/>
                </a:solidFill>
              </a:rPr>
              <a:t>-I gene </a:t>
            </a:r>
            <a:r>
              <a:rPr lang="en-US" sz="3600" dirty="0" err="1" smtClean="0">
                <a:solidFill>
                  <a:srgbClr val="C00000"/>
                </a:solidFill>
              </a:rPr>
              <a:t>balaie</a:t>
            </a:r>
            <a:r>
              <a:rPr lang="en-US" sz="3600" dirty="0" smtClean="0">
                <a:solidFill>
                  <a:srgbClr val="C00000"/>
                </a:solidFill>
              </a:rPr>
              <a:t>.</a:t>
            </a:r>
          </a:p>
          <a:p>
            <a:r>
              <a:rPr lang="en-US" sz="3600" b="1" dirty="0" smtClean="0">
                <a:solidFill>
                  <a:srgbClr val="C00000"/>
                </a:solidFill>
              </a:rPr>
              <a:t>          </a:t>
            </a:r>
            <a:r>
              <a:rPr lang="en-US" sz="3600" b="1" dirty="0" err="1" smtClean="0">
                <a:solidFill>
                  <a:srgbClr val="C00000"/>
                </a:solidFill>
              </a:rPr>
              <a:t>reflexiv:</a:t>
            </a:r>
            <a:r>
              <a:rPr lang="en-US" sz="3600" dirty="0" err="1" smtClean="0">
                <a:solidFill>
                  <a:srgbClr val="C00000"/>
                </a:solidFill>
              </a:rPr>
              <a:t>Niculaita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C00000"/>
                </a:solidFill>
              </a:rPr>
              <a:t>si</a:t>
            </a:r>
            <a:r>
              <a:rPr lang="en-US" sz="3600" dirty="0" smtClean="0">
                <a:solidFill>
                  <a:srgbClr val="C00000"/>
                </a:solidFill>
              </a:rPr>
              <a:t>-a </a:t>
            </a:r>
            <a:r>
              <a:rPr lang="en-US" sz="3600" dirty="0" err="1" smtClean="0">
                <a:solidFill>
                  <a:srgbClr val="C00000"/>
                </a:solidFill>
              </a:rPr>
              <a:t>bagat</a:t>
            </a:r>
            <a:r>
              <a:rPr lang="en-US" sz="3600" dirty="0" smtClean="0">
                <a:solidFill>
                  <a:srgbClr val="C00000"/>
                </a:solidFill>
              </a:rPr>
              <a:t> </a:t>
            </a:r>
            <a:r>
              <a:rPr lang="en-US" sz="3600" dirty="0" err="1" smtClean="0">
                <a:solidFill>
                  <a:srgbClr val="C00000"/>
                </a:solidFill>
              </a:rPr>
              <a:t>banii</a:t>
            </a:r>
            <a:r>
              <a:rPr lang="en-US" sz="3600" dirty="0" smtClean="0">
                <a:solidFill>
                  <a:srgbClr val="C00000"/>
                </a:solidFill>
              </a:rPr>
              <a:t> in </a:t>
            </a:r>
            <a:r>
              <a:rPr lang="en-US" sz="3600" dirty="0" err="1" smtClean="0">
                <a:solidFill>
                  <a:srgbClr val="C00000"/>
                </a:solidFill>
              </a:rPr>
              <a:t>chimir</a:t>
            </a:r>
            <a:r>
              <a:rPr lang="en-US" sz="3600" dirty="0" smtClean="0">
                <a:solidFill>
                  <a:srgbClr val="C00000"/>
                </a:solidFill>
              </a:rPr>
              <a:t>.</a:t>
            </a:r>
            <a:endParaRPr lang="en-US" sz="36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ubstituent conținut 3" descr="images[3]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7999"/>
          </a:xfrm>
        </p:spPr>
      </p:pic>
      <p:sp>
        <p:nvSpPr>
          <p:cNvPr id="5" name="CasetăText 4"/>
          <p:cNvSpPr txBox="1"/>
          <p:nvPr/>
        </p:nvSpPr>
        <p:spPr>
          <a:xfrm>
            <a:off x="228600" y="1447800"/>
            <a:ext cx="8686800" cy="570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100" dirty="0" smtClean="0">
                <a:solidFill>
                  <a:srgbClr val="FF0000"/>
                </a:solidFill>
              </a:rPr>
              <a:t>                     </a:t>
            </a:r>
            <a:r>
              <a:rPr lang="en-US" sz="3100" dirty="0" err="1" smtClean="0">
                <a:solidFill>
                  <a:srgbClr val="FF0000"/>
                </a:solidFill>
              </a:rPr>
              <a:t>Atributul</a:t>
            </a:r>
            <a:r>
              <a:rPr lang="en-US" sz="3100" dirty="0" smtClean="0">
                <a:solidFill>
                  <a:srgbClr val="FF0000"/>
                </a:solidFill>
              </a:rPr>
              <a:t> pronominal </a:t>
            </a:r>
          </a:p>
          <a:p>
            <a:pPr>
              <a:buFont typeface="Arial" pitchFamily="34" charset="0"/>
              <a:buChar char="•"/>
            </a:pPr>
            <a:r>
              <a:rPr lang="en-US" sz="3100" dirty="0" err="1" smtClean="0">
                <a:solidFill>
                  <a:srgbClr val="FF0000"/>
                </a:solidFill>
              </a:rPr>
              <a:t>poate</a:t>
            </a:r>
            <a:r>
              <a:rPr lang="en-US" sz="3100" dirty="0" smtClean="0">
                <a:solidFill>
                  <a:srgbClr val="FF0000"/>
                </a:solidFill>
              </a:rPr>
              <a:t>  </a:t>
            </a:r>
            <a:r>
              <a:rPr lang="en-US" sz="3100" dirty="0" err="1" smtClean="0">
                <a:solidFill>
                  <a:srgbClr val="FF0000"/>
                </a:solidFill>
              </a:rPr>
              <a:t>sta</a:t>
            </a:r>
            <a:r>
              <a:rPr lang="en-US" sz="3100" dirty="0" smtClean="0">
                <a:solidFill>
                  <a:srgbClr val="FF0000"/>
                </a:solidFill>
              </a:rPr>
              <a:t> in </a:t>
            </a:r>
            <a:r>
              <a:rPr lang="en-US" sz="3100" dirty="0" err="1" smtClean="0">
                <a:solidFill>
                  <a:srgbClr val="FF0000"/>
                </a:solidFill>
              </a:rPr>
              <a:t>fata</a:t>
            </a:r>
            <a:r>
              <a:rPr lang="en-US" sz="3100" dirty="0" smtClean="0">
                <a:solidFill>
                  <a:srgbClr val="FF0000"/>
                </a:solidFill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</a:rPr>
              <a:t>cuvantului</a:t>
            </a:r>
            <a:r>
              <a:rPr lang="en-US" sz="3100" dirty="0" smtClean="0">
                <a:solidFill>
                  <a:srgbClr val="FF0000"/>
                </a:solidFill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</a:rPr>
              <a:t>determinat</a:t>
            </a:r>
            <a:r>
              <a:rPr lang="en-US" sz="3100" dirty="0" smtClean="0">
                <a:solidFill>
                  <a:srgbClr val="FF0000"/>
                </a:solidFill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</a:rPr>
              <a:t>sau</a:t>
            </a:r>
            <a:r>
              <a:rPr lang="en-US" sz="3100" dirty="0" smtClean="0">
                <a:solidFill>
                  <a:srgbClr val="FF0000"/>
                </a:solidFill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</a:rPr>
              <a:t>dupa</a:t>
            </a:r>
            <a:r>
              <a:rPr lang="en-US" sz="3100" dirty="0" smtClean="0">
                <a:solidFill>
                  <a:srgbClr val="FF0000"/>
                </a:solidFill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</a:rPr>
              <a:t>acesta</a:t>
            </a:r>
            <a:r>
              <a:rPr lang="en-US" sz="3100" dirty="0" smtClean="0">
                <a:solidFill>
                  <a:srgbClr val="FF0000"/>
                </a:solidFill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en-US" sz="3100" dirty="0">
                <a:solidFill>
                  <a:srgbClr val="FF0000"/>
                </a:solidFill>
              </a:rPr>
              <a:t>n</a:t>
            </a:r>
            <a:r>
              <a:rPr lang="en-US" sz="3100" dirty="0" smtClean="0">
                <a:solidFill>
                  <a:srgbClr val="FF0000"/>
                </a:solidFill>
              </a:rPr>
              <a:t>u se </a:t>
            </a:r>
            <a:r>
              <a:rPr lang="en-US" sz="3100" dirty="0" err="1" smtClean="0">
                <a:solidFill>
                  <a:srgbClr val="FF0000"/>
                </a:solidFill>
              </a:rPr>
              <a:t>desparte</a:t>
            </a:r>
            <a:r>
              <a:rPr lang="en-US" sz="3100" dirty="0" smtClean="0">
                <a:solidFill>
                  <a:srgbClr val="FF0000"/>
                </a:solidFill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</a:rPr>
              <a:t>prin</a:t>
            </a:r>
            <a:r>
              <a:rPr lang="en-US" sz="3100" dirty="0" smtClean="0">
                <a:solidFill>
                  <a:srgbClr val="FF0000"/>
                </a:solidFill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</a:rPr>
              <a:t>virgula</a:t>
            </a:r>
            <a:r>
              <a:rPr lang="en-US" sz="3100" dirty="0" smtClean="0">
                <a:solidFill>
                  <a:srgbClr val="FF0000"/>
                </a:solidFill>
              </a:rPr>
              <a:t> de </a:t>
            </a:r>
            <a:r>
              <a:rPr lang="en-US" sz="3100" dirty="0" err="1" smtClean="0">
                <a:solidFill>
                  <a:srgbClr val="FF0000"/>
                </a:solidFill>
              </a:rPr>
              <a:t>cuvantul</a:t>
            </a:r>
            <a:r>
              <a:rPr lang="en-US" sz="3100" dirty="0" smtClean="0">
                <a:solidFill>
                  <a:srgbClr val="FF0000"/>
                </a:solidFill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</a:rPr>
              <a:t>determinat</a:t>
            </a:r>
            <a:r>
              <a:rPr lang="en-US" sz="3100" dirty="0" smtClean="0">
                <a:solidFill>
                  <a:srgbClr val="FF0000"/>
                </a:solidFill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en-US" sz="3100" dirty="0" err="1">
                <a:solidFill>
                  <a:srgbClr val="FF0000"/>
                </a:solidFill>
              </a:rPr>
              <a:t>s</a:t>
            </a:r>
            <a:r>
              <a:rPr lang="en-US" sz="3100" dirty="0" err="1" smtClean="0">
                <a:solidFill>
                  <a:srgbClr val="FF0000"/>
                </a:solidFill>
              </a:rPr>
              <a:t>ta</a:t>
            </a:r>
            <a:r>
              <a:rPr lang="en-US" sz="3100" dirty="0" smtClean="0">
                <a:solidFill>
                  <a:srgbClr val="FF0000"/>
                </a:solidFill>
              </a:rPr>
              <a:t> in alt </a:t>
            </a:r>
            <a:r>
              <a:rPr lang="en-US" sz="3100" dirty="0" err="1" smtClean="0">
                <a:solidFill>
                  <a:srgbClr val="FF0000"/>
                </a:solidFill>
              </a:rPr>
              <a:t>caz</a:t>
            </a:r>
            <a:r>
              <a:rPr lang="en-US" sz="3100" dirty="0" smtClean="0">
                <a:solidFill>
                  <a:srgbClr val="FF0000"/>
                </a:solidFill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</a:rPr>
              <a:t>decat</a:t>
            </a:r>
            <a:r>
              <a:rPr lang="en-US" sz="3100" dirty="0" smtClean="0">
                <a:solidFill>
                  <a:srgbClr val="FF0000"/>
                </a:solidFill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</a:rPr>
              <a:t>cuvantul</a:t>
            </a:r>
            <a:r>
              <a:rPr lang="en-US" sz="3100" dirty="0" smtClean="0">
                <a:solidFill>
                  <a:srgbClr val="FF0000"/>
                </a:solidFill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</a:rPr>
              <a:t>determinat</a:t>
            </a:r>
            <a:r>
              <a:rPr lang="en-US" sz="3100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en-US" sz="3100" dirty="0" err="1" smtClean="0">
                <a:solidFill>
                  <a:srgbClr val="FF0000"/>
                </a:solidFill>
              </a:rPr>
              <a:t>Atunci</a:t>
            </a:r>
            <a:r>
              <a:rPr lang="en-US" sz="3100" dirty="0" smtClean="0">
                <a:solidFill>
                  <a:srgbClr val="FF0000"/>
                </a:solidFill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</a:rPr>
              <a:t>cand</a:t>
            </a:r>
            <a:r>
              <a:rPr lang="en-US" sz="3100" dirty="0" smtClean="0">
                <a:solidFill>
                  <a:srgbClr val="FF0000"/>
                </a:solidFill>
              </a:rPr>
              <a:t> forma </a:t>
            </a:r>
            <a:r>
              <a:rPr lang="en-US" sz="3100" dirty="0" err="1" smtClean="0">
                <a:solidFill>
                  <a:srgbClr val="FF0000"/>
                </a:solidFill>
              </a:rPr>
              <a:t>neaccentuata</a:t>
            </a:r>
            <a:r>
              <a:rPr lang="en-US" sz="3100" dirty="0" smtClean="0">
                <a:solidFill>
                  <a:srgbClr val="FF0000"/>
                </a:solidFill>
              </a:rPr>
              <a:t> a </a:t>
            </a:r>
            <a:r>
              <a:rPr lang="en-US" sz="3100" dirty="0" err="1" smtClean="0">
                <a:solidFill>
                  <a:srgbClr val="FF0000"/>
                </a:solidFill>
              </a:rPr>
              <a:t>pronumelui</a:t>
            </a:r>
            <a:r>
              <a:rPr lang="en-US" sz="3100" dirty="0" smtClean="0">
                <a:solidFill>
                  <a:srgbClr val="FF0000"/>
                </a:solidFill>
              </a:rPr>
              <a:t> personal </a:t>
            </a:r>
          </a:p>
          <a:p>
            <a:pPr algn="ctr"/>
            <a:r>
              <a:rPr lang="en-US" sz="3100" dirty="0" err="1">
                <a:solidFill>
                  <a:srgbClr val="FF0000"/>
                </a:solidFill>
              </a:rPr>
              <a:t>s</a:t>
            </a:r>
            <a:r>
              <a:rPr lang="en-US" sz="3100" dirty="0" err="1" smtClean="0">
                <a:solidFill>
                  <a:srgbClr val="FF0000"/>
                </a:solidFill>
              </a:rPr>
              <a:t>ta</a:t>
            </a:r>
            <a:r>
              <a:rPr lang="en-US" sz="3100" dirty="0" smtClean="0">
                <a:solidFill>
                  <a:srgbClr val="FF0000"/>
                </a:solidFill>
              </a:rPr>
              <a:t> in </a:t>
            </a:r>
            <a:r>
              <a:rPr lang="en-US" sz="3100" dirty="0" err="1" smtClean="0">
                <a:solidFill>
                  <a:srgbClr val="FF0000"/>
                </a:solidFill>
              </a:rPr>
              <a:t>cazul</a:t>
            </a:r>
            <a:r>
              <a:rPr lang="en-US" sz="3100" dirty="0" smtClean="0">
                <a:solidFill>
                  <a:srgbClr val="FF0000"/>
                </a:solidFill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</a:rPr>
              <a:t>Dativ</a:t>
            </a:r>
            <a:r>
              <a:rPr lang="en-US" sz="3100" dirty="0" smtClean="0">
                <a:solidFill>
                  <a:srgbClr val="FF0000"/>
                </a:solidFill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</a:rPr>
              <a:t>si</a:t>
            </a:r>
            <a:r>
              <a:rPr lang="en-US" sz="3100" dirty="0" smtClean="0">
                <a:solidFill>
                  <a:srgbClr val="FF0000"/>
                </a:solidFill>
              </a:rPr>
              <a:t> are </a:t>
            </a:r>
            <a:r>
              <a:rPr lang="en-US" sz="3100" dirty="0" err="1" smtClean="0">
                <a:solidFill>
                  <a:srgbClr val="FF0000"/>
                </a:solidFill>
              </a:rPr>
              <a:t>functie</a:t>
            </a:r>
            <a:r>
              <a:rPr lang="en-US" sz="3100" dirty="0" smtClean="0">
                <a:solidFill>
                  <a:srgbClr val="FF0000"/>
                </a:solidFill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</a:rPr>
              <a:t>sintactica</a:t>
            </a:r>
            <a:r>
              <a:rPr lang="en-US" sz="3100" dirty="0" smtClean="0">
                <a:solidFill>
                  <a:srgbClr val="FF0000"/>
                </a:solidFill>
              </a:rPr>
              <a:t> de </a:t>
            </a:r>
            <a:r>
              <a:rPr lang="en-US" sz="3100" dirty="0" err="1" smtClean="0">
                <a:solidFill>
                  <a:srgbClr val="FF0000"/>
                </a:solidFill>
              </a:rPr>
              <a:t>atribut</a:t>
            </a:r>
            <a:r>
              <a:rPr lang="en-US" sz="31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sz="3100" dirty="0">
                <a:solidFill>
                  <a:srgbClr val="FF0000"/>
                </a:solidFill>
              </a:rPr>
              <a:t>p</a:t>
            </a:r>
            <a:r>
              <a:rPr lang="en-US" sz="3100" dirty="0" smtClean="0">
                <a:solidFill>
                  <a:srgbClr val="FF0000"/>
                </a:solidFill>
              </a:rPr>
              <a:t>ronominal, </a:t>
            </a:r>
            <a:r>
              <a:rPr lang="en-US" sz="3100" dirty="0" err="1" smtClean="0">
                <a:solidFill>
                  <a:srgbClr val="FF0000"/>
                </a:solidFill>
              </a:rPr>
              <a:t>avand</a:t>
            </a:r>
            <a:r>
              <a:rPr lang="en-US" sz="3100" dirty="0" smtClean="0">
                <a:solidFill>
                  <a:srgbClr val="FF0000"/>
                </a:solidFill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</a:rPr>
              <a:t>acelasi</a:t>
            </a:r>
            <a:r>
              <a:rPr lang="en-US" sz="3100" dirty="0" smtClean="0">
                <a:solidFill>
                  <a:srgbClr val="FF0000"/>
                </a:solidFill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</a:rPr>
              <a:t>inteles</a:t>
            </a:r>
            <a:r>
              <a:rPr lang="en-US" sz="3100" dirty="0" smtClean="0">
                <a:solidFill>
                  <a:srgbClr val="FF0000"/>
                </a:solidFill>
              </a:rPr>
              <a:t> cu </a:t>
            </a:r>
            <a:r>
              <a:rPr lang="en-US" sz="3100" dirty="0" err="1" smtClean="0">
                <a:solidFill>
                  <a:srgbClr val="FF0000"/>
                </a:solidFill>
              </a:rPr>
              <a:t>adjectivul</a:t>
            </a:r>
            <a:r>
              <a:rPr lang="en-US" sz="3100" dirty="0" smtClean="0">
                <a:solidFill>
                  <a:srgbClr val="FF0000"/>
                </a:solidFill>
              </a:rPr>
              <a:t> </a:t>
            </a:r>
            <a:r>
              <a:rPr lang="en-US" sz="3100" dirty="0" err="1" smtClean="0">
                <a:solidFill>
                  <a:srgbClr val="FF0000"/>
                </a:solidFill>
              </a:rPr>
              <a:t>posesiv</a:t>
            </a:r>
            <a:endParaRPr lang="en-US" sz="3100" dirty="0" smtClean="0">
              <a:solidFill>
                <a:srgbClr val="FF0000"/>
              </a:solidFill>
            </a:endParaRPr>
          </a:p>
          <a:p>
            <a:pPr algn="ctr"/>
            <a:r>
              <a:rPr lang="en-US" sz="3100" dirty="0" err="1" smtClean="0">
                <a:solidFill>
                  <a:srgbClr val="FF0000"/>
                </a:solidFill>
              </a:rPr>
              <a:t>ex:sania</a:t>
            </a:r>
            <a:r>
              <a:rPr lang="en-US" sz="3100" dirty="0" smtClean="0">
                <a:solidFill>
                  <a:srgbClr val="FF0000"/>
                </a:solidFill>
              </a:rPr>
              <a:t>-mi </a:t>
            </a:r>
            <a:r>
              <a:rPr lang="en-US" sz="3100" dirty="0" err="1" smtClean="0">
                <a:solidFill>
                  <a:srgbClr val="FF0000"/>
                </a:solidFill>
              </a:rPr>
              <a:t>cea</a:t>
            </a:r>
            <a:r>
              <a:rPr lang="en-US" sz="3100" dirty="0" smtClean="0">
                <a:solidFill>
                  <a:srgbClr val="FF0000"/>
                </a:solidFill>
              </a:rPr>
              <a:t> mica (-mi=a mea)</a:t>
            </a:r>
          </a:p>
          <a:p>
            <a:pPr algn="ctr"/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ubstituent conținut 3" descr="A8VQO8VCAQAYBSECAF7EULOCAONB2KICAI5JO37CA7Q7HWKCAZ3DO7WCA3OLJ1ZCAYVDCP8CAP5HQF1CACLNIBZCAXWRG6SCARP9WZ8CAJJHGI9CA4NY29XCAKNXOGXCAAYZRH6CA3TLGS5CASLYIB5CABW1FW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CasetăText 4"/>
          <p:cNvSpPr txBox="1"/>
          <p:nvPr/>
        </p:nvSpPr>
        <p:spPr>
          <a:xfrm rot="20571926">
            <a:off x="2213723" y="2198096"/>
            <a:ext cx="50793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 smtClean="0">
                <a:solidFill>
                  <a:srgbClr val="FF0000"/>
                </a:solidFill>
              </a:rPr>
              <a:t>SFARSIT</a:t>
            </a:r>
            <a:endParaRPr lang="en-US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ubstituent conținut 3" descr="A8QI7HRCAEMABYHCAI7YLQRCA7S572CCAJT23CGCAMG8Z7LCA4A9TFHCAUFVKQ3CAZNVJ7FCAC4Q6AXCA4ILPRTCAK2C96LCATNZY6JCAVEZIVUCAQ07TI0CAQCGB7LCA3ZEEL8CAKIDWF6CA6W7F6UCA0273A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CasetăText 4"/>
          <p:cNvSpPr txBox="1"/>
          <p:nvPr/>
        </p:nvSpPr>
        <p:spPr>
          <a:xfrm>
            <a:off x="228601" y="2209800"/>
            <a:ext cx="8458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>
                <a:solidFill>
                  <a:srgbClr val="FF0000"/>
                </a:solidFill>
              </a:rPr>
              <a:t>Acest</a:t>
            </a:r>
            <a:r>
              <a:rPr lang="en-US" sz="4800" dirty="0" smtClean="0">
                <a:solidFill>
                  <a:srgbClr val="FF0000"/>
                </a:solidFill>
              </a:rPr>
              <a:t> </a:t>
            </a:r>
            <a:r>
              <a:rPr lang="en-US" sz="4800" dirty="0" err="1" smtClean="0">
                <a:solidFill>
                  <a:srgbClr val="FF0000"/>
                </a:solidFill>
              </a:rPr>
              <a:t>proiect</a:t>
            </a:r>
            <a:r>
              <a:rPr lang="en-US" sz="4800" dirty="0" smtClean="0">
                <a:solidFill>
                  <a:srgbClr val="FF0000"/>
                </a:solidFill>
              </a:rPr>
              <a:t> a </a:t>
            </a:r>
            <a:r>
              <a:rPr lang="en-US" sz="4800" dirty="0" err="1" smtClean="0">
                <a:solidFill>
                  <a:srgbClr val="FF0000"/>
                </a:solidFill>
              </a:rPr>
              <a:t>fost</a:t>
            </a:r>
            <a:r>
              <a:rPr lang="en-US" sz="4800" dirty="0" smtClean="0">
                <a:solidFill>
                  <a:srgbClr val="FF0000"/>
                </a:solidFill>
              </a:rPr>
              <a:t> </a:t>
            </a:r>
            <a:r>
              <a:rPr lang="en-US" sz="4800" dirty="0" err="1" smtClean="0">
                <a:solidFill>
                  <a:srgbClr val="FF0000"/>
                </a:solidFill>
              </a:rPr>
              <a:t>realizat</a:t>
            </a:r>
            <a:r>
              <a:rPr lang="en-US" sz="4800" dirty="0" smtClean="0">
                <a:solidFill>
                  <a:srgbClr val="FF0000"/>
                </a:solidFill>
              </a:rPr>
              <a:t> de  </a:t>
            </a:r>
          </a:p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Andrei </a:t>
            </a:r>
            <a:r>
              <a:rPr lang="en-US" sz="4800" dirty="0" err="1" smtClean="0">
                <a:solidFill>
                  <a:srgbClr val="FF0000"/>
                </a:solidFill>
              </a:rPr>
              <a:t>Iuliana</a:t>
            </a:r>
            <a:r>
              <a:rPr lang="en-US" sz="4800" dirty="0" smtClean="0">
                <a:solidFill>
                  <a:srgbClr val="FF0000"/>
                </a:solidFill>
              </a:rPr>
              <a:t>, </a:t>
            </a:r>
            <a:r>
              <a:rPr lang="en-US" sz="4800" dirty="0" err="1" smtClean="0">
                <a:solidFill>
                  <a:srgbClr val="FF0000"/>
                </a:solidFill>
              </a:rPr>
              <a:t>eleva</a:t>
            </a:r>
            <a:r>
              <a:rPr lang="en-US" sz="4800" dirty="0" smtClean="0">
                <a:solidFill>
                  <a:srgbClr val="FF0000"/>
                </a:solidFill>
              </a:rPr>
              <a:t> in </a:t>
            </a:r>
            <a:r>
              <a:rPr lang="en-US" sz="4800" dirty="0" err="1" smtClean="0">
                <a:solidFill>
                  <a:srgbClr val="FF0000"/>
                </a:solidFill>
              </a:rPr>
              <a:t>clasa</a:t>
            </a:r>
            <a:r>
              <a:rPr lang="en-US" sz="48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a VI-a B la </a:t>
            </a:r>
            <a:r>
              <a:rPr lang="en-US" sz="4800" dirty="0" err="1" smtClean="0">
                <a:solidFill>
                  <a:srgbClr val="FF0000"/>
                </a:solidFill>
              </a:rPr>
              <a:t>scoala</a:t>
            </a:r>
            <a:r>
              <a:rPr lang="en-US" sz="4800" dirty="0" smtClean="0">
                <a:solidFill>
                  <a:srgbClr val="FF0000"/>
                </a:solidFill>
              </a:rPr>
              <a:t> N. I. </a:t>
            </a:r>
            <a:r>
              <a:rPr lang="en-US" sz="4800" dirty="0" err="1" smtClean="0">
                <a:solidFill>
                  <a:srgbClr val="FF0000"/>
                </a:solidFill>
              </a:rPr>
              <a:t>Jilinschi</a:t>
            </a:r>
            <a:r>
              <a:rPr lang="en-US" sz="48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sz="4800" dirty="0" err="1" smtClean="0">
                <a:solidFill>
                  <a:srgbClr val="FF0000"/>
                </a:solidFill>
              </a:rPr>
              <a:t>Vernesti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208</Words>
  <Application>Microsoft Office PowerPoint</Application>
  <PresentationFormat>Expunere pe ecran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7</vt:i4>
      </vt:variant>
    </vt:vector>
  </HeadingPairs>
  <TitlesOfParts>
    <vt:vector size="8" baseType="lpstr">
      <vt:lpstr>Temă Office</vt:lpstr>
      <vt:lpstr>Diapozitivul 1</vt:lpstr>
      <vt:lpstr>Diapozitivul 2</vt:lpstr>
      <vt:lpstr>Diapozitivul 3</vt:lpstr>
      <vt:lpstr>Diapozitivul 4</vt:lpstr>
      <vt:lpstr>Diapozitivul 5</vt:lpstr>
      <vt:lpstr>Diapozitivul 6</vt:lpstr>
      <vt:lpstr>Diapozitivul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njoy</dc:creator>
  <cp:lastModifiedBy>njoy</cp:lastModifiedBy>
  <cp:revision>9</cp:revision>
  <dcterms:created xsi:type="dcterms:W3CDTF">2011-05-08T14:29:42Z</dcterms:created>
  <dcterms:modified xsi:type="dcterms:W3CDTF">2011-05-08T15:57:28Z</dcterms:modified>
</cp:coreProperties>
</file>